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Lor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Lora-italic.fntdata"/><Relationship Id="rId10" Type="http://schemas.openxmlformats.org/officeDocument/2006/relationships/slide" Target="slides/slide5.xml"/><Relationship Id="rId32" Type="http://schemas.openxmlformats.org/officeDocument/2006/relationships/font" Target="fonts/L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or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396730c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396730c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d1c71bc9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d1c71bc9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1c71bc9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d1c71bc9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d1c71bc9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d1c71bc9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96730c1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396730c1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ad74c4fd0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ad74c4fd0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396730c1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396730c1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396730c1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396730c1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ad74c4f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ad74c4f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1f68b27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1f68b2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f68b27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1f68b27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1f68b277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1f68b277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1f68b277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1f68b277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f68b27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f68b27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396730c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396730c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d1c71bc9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d1c71bc9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" name="Google Shape;9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8" name="Google Shape;98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9" Type="http://schemas.openxmlformats.org/officeDocument/2006/relationships/image" Target="../media/image24.jpg"/><Relationship Id="rId5" Type="http://schemas.openxmlformats.org/officeDocument/2006/relationships/image" Target="../media/image14.jpg"/><Relationship Id="rId6" Type="http://schemas.openxmlformats.org/officeDocument/2006/relationships/image" Target="../media/image3.jpg"/><Relationship Id="rId7" Type="http://schemas.openxmlformats.org/officeDocument/2006/relationships/image" Target="../media/image19.jpg"/><Relationship Id="rId8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gif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owardsdatascience.com/everything-you-ever-wanted-to-know-about-computer-vision-heres-a-look-why-it-s-so-awesome-e8a58dfb641e" TargetMode="External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ctrTitle"/>
          </p:nvPr>
        </p:nvSpPr>
        <p:spPr>
          <a:xfrm>
            <a:off x="559625" y="1395250"/>
            <a:ext cx="49356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23527C"/>
                </a:solidFill>
                <a:latin typeface="Arial"/>
                <a:ea typeface="Arial"/>
                <a:cs typeface="Arial"/>
                <a:sym typeface="Arial"/>
              </a:rPr>
              <a:t>Escuela de Posgrado - PUCP</a:t>
            </a:r>
            <a:endParaRPr sz="2300">
              <a:solidFill>
                <a:srgbClr val="2352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23527C"/>
                </a:solidFill>
                <a:latin typeface="Arial"/>
                <a:ea typeface="Arial"/>
                <a:cs typeface="Arial"/>
                <a:sym typeface="Arial"/>
              </a:rPr>
              <a:t>Maestría en Informática</a:t>
            </a:r>
            <a:endParaRPr sz="2300">
              <a:solidFill>
                <a:srgbClr val="2352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52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559625" y="2990125"/>
            <a:ext cx="76881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Integrantes: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Wilber Huamaní Huamaní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Hubert Ventura Hinostroza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Roy Yali Samaniego</a:t>
            </a:r>
            <a:endParaRPr/>
          </a:p>
        </p:txBody>
      </p:sp>
      <p:sp>
        <p:nvSpPr>
          <p:cNvPr id="109" name="Google Shape;109;p15"/>
          <p:cNvSpPr txBox="1"/>
          <p:nvPr>
            <p:ph type="ctrTitle"/>
          </p:nvPr>
        </p:nvSpPr>
        <p:spPr>
          <a:xfrm>
            <a:off x="493675" y="2372425"/>
            <a:ext cx="46863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3527C"/>
                </a:solidFill>
                <a:latin typeface="Arial"/>
                <a:ea typeface="Arial"/>
                <a:cs typeface="Arial"/>
                <a:sym typeface="Arial"/>
              </a:rPr>
              <a:t>TÉCNICAS AVANZADAS DE DATA MINING </a:t>
            </a:r>
            <a:endParaRPr sz="1400">
              <a:solidFill>
                <a:srgbClr val="2352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23527C"/>
                </a:solidFill>
                <a:latin typeface="Arial"/>
                <a:ea typeface="Arial"/>
                <a:cs typeface="Arial"/>
                <a:sym typeface="Arial"/>
              </a:rPr>
              <a:t>Y SISTEMAS INTELIGENTES</a:t>
            </a:r>
            <a:endParaRPr sz="1600">
              <a:solidFill>
                <a:srgbClr val="23527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400" y="581725"/>
            <a:ext cx="2408400" cy="2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Adquisición de imágenes: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UAV: Mavic 2 pro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Pix4D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475" y="2407850"/>
            <a:ext cx="3647533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783" y="2407850"/>
            <a:ext cx="2432271" cy="27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32024"/>
            <a:ext cx="2487299" cy="248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4294967295" type="title"/>
          </p:nvPr>
        </p:nvSpPr>
        <p:spPr>
          <a:xfrm>
            <a:off x="0" y="0"/>
            <a:ext cx="5204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4294967295" type="title"/>
          </p:nvPr>
        </p:nvSpPr>
        <p:spPr>
          <a:xfrm>
            <a:off x="0" y="0"/>
            <a:ext cx="5204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0" y="8920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650" y="8920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8850" y="892088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650" y="28050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450" y="28050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8850" y="28050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6050" y="2805050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6050" y="892088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4294967295" type="title"/>
          </p:nvPr>
        </p:nvSpPr>
        <p:spPr>
          <a:xfrm>
            <a:off x="7726050" y="1547938"/>
            <a:ext cx="14442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679 imágenes</a:t>
            </a:r>
            <a:endParaRPr sz="2000"/>
          </a:p>
        </p:txBody>
      </p:sp>
      <p:sp>
        <p:nvSpPr>
          <p:cNvPr id="193" name="Google Shape;193;p25"/>
          <p:cNvSpPr txBox="1"/>
          <p:nvPr>
            <p:ph idx="4294967295" type="title"/>
          </p:nvPr>
        </p:nvSpPr>
        <p:spPr>
          <a:xfrm>
            <a:off x="7726050" y="2886470"/>
            <a:ext cx="1444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416 x 416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75" y="1415000"/>
            <a:ext cx="3542450" cy="282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0" y="4743900"/>
            <a:ext cx="3000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https://github.com/tzutalin/labelImg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50" y="2083850"/>
            <a:ext cx="1305050" cy="1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101" y="1484213"/>
            <a:ext cx="2928475" cy="268815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4294967295" type="title"/>
          </p:nvPr>
        </p:nvSpPr>
        <p:spPr>
          <a:xfrm>
            <a:off x="0" y="0"/>
            <a:ext cx="5204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Dataset</a:t>
            </a:r>
            <a:endParaRPr/>
          </a:p>
        </p:txBody>
      </p:sp>
      <p:sp>
        <p:nvSpPr>
          <p:cNvPr id="203" name="Google Shape;203;p26"/>
          <p:cNvSpPr txBox="1"/>
          <p:nvPr>
            <p:ph idx="4294967295" type="title"/>
          </p:nvPr>
        </p:nvSpPr>
        <p:spPr>
          <a:xfrm>
            <a:off x="0" y="685800"/>
            <a:ext cx="2886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200"/>
              <a:t>Etiquetado: labelImg</a:t>
            </a:r>
            <a:endParaRPr b="0"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5" y="576900"/>
            <a:ext cx="3823701" cy="369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101" y="693800"/>
            <a:ext cx="4909375" cy="375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4294967295" type="title"/>
          </p:nvPr>
        </p:nvSpPr>
        <p:spPr>
          <a:xfrm>
            <a:off x="0" y="0"/>
            <a:ext cx="5204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 esperados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25" y="1203925"/>
            <a:ext cx="2735650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400" y="1203925"/>
            <a:ext cx="2735650" cy="27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975" y="1203925"/>
            <a:ext cx="2735650" cy="2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Gracias.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30000" y="1318650"/>
            <a:ext cx="70524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 para localización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721225" y="1910250"/>
            <a:ext cx="33009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La ubicación de un objeto se parametriza como una tupla: </a:t>
            </a:r>
            <a:r>
              <a:rPr i="1" lang="es" sz="1200"/>
              <a:t>Bounding-box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La red tiene una cabeza para predecir el </a:t>
            </a:r>
            <a:r>
              <a:rPr i="1" lang="es" sz="1200"/>
              <a:t>Bounding-box</a:t>
            </a:r>
            <a:endParaRPr i="1" sz="12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 sz="1100"/>
              <a:t>La cabeza de clasificación tiene salida softmax y usa entropía cruzada como costo.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s" sz="1100"/>
              <a:t>La cabeza de regresión tiene salida lineal y usa el error medio cuadrático como costo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Para entrenar necesitamos etiquetas de clase y las coordenadas de los </a:t>
            </a:r>
            <a:r>
              <a:rPr i="1" lang="es" sz="1200"/>
              <a:t>bounding-box</a:t>
            </a:r>
            <a:endParaRPr i="1" sz="1200"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4789" r="0" t="3873"/>
          <a:stretch/>
        </p:blipFill>
        <p:spPr>
          <a:xfrm>
            <a:off x="4902925" y="1910250"/>
            <a:ext cx="3874474" cy="15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677" y="3523326"/>
            <a:ext cx="2636976" cy="14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721225" y="1910250"/>
            <a:ext cx="33009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Estrategia de ventana deslizante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Estrategia Región-proposal (RCNN, Faster-RCNN)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s" sz="1200"/>
              <a:t>Métodos de una pasada (SSD, Yolo)</a:t>
            </a:r>
            <a:endParaRPr i="1" sz="1200"/>
          </a:p>
        </p:txBody>
      </p:sp>
      <p:sp>
        <p:nvSpPr>
          <p:cNvPr id="236" name="Google Shape;236;p31"/>
          <p:cNvSpPr txBox="1"/>
          <p:nvPr>
            <p:ph type="title"/>
          </p:nvPr>
        </p:nvSpPr>
        <p:spPr>
          <a:xfrm>
            <a:off x="730000" y="1318650"/>
            <a:ext cx="70524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CNN para detección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850" y="1033250"/>
            <a:ext cx="2298600" cy="16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613" y="2766600"/>
            <a:ext cx="4817074" cy="2265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27300" y="1299075"/>
            <a:ext cx="40035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computacional</a:t>
            </a:r>
            <a:endParaRPr b="0"/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27300" y="2033200"/>
            <a:ext cx="38934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100"/>
              <a:t>Algoritmos que permiten la interpretación de imágenes. Podemos identificar los siguientes problemas:</a:t>
            </a:r>
            <a:endParaRPr sz="1100"/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14325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Lora"/>
              <a:buChar char="●"/>
            </a:pPr>
            <a:r>
              <a:rPr lang="es" sz="1100"/>
              <a:t>Clasificación con localization</a:t>
            </a:r>
            <a:endParaRPr sz="110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Lora"/>
              <a:buChar char="●"/>
            </a:pPr>
            <a:r>
              <a:rPr b="1" lang="es" sz="1100"/>
              <a:t>Detección de objetos</a:t>
            </a:r>
            <a:endParaRPr b="1" sz="110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Lora"/>
              <a:buChar char="●"/>
            </a:pPr>
            <a:r>
              <a:rPr lang="es" sz="1100"/>
              <a:t>Segmentación s</a:t>
            </a:r>
            <a:r>
              <a:rPr lang="es" sz="1100"/>
              <a:t>emántica</a:t>
            </a:r>
            <a:endParaRPr sz="1100"/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Font typeface="Lora"/>
              <a:buChar char="●"/>
            </a:pPr>
            <a:r>
              <a:rPr lang="es" sz="1100"/>
              <a:t>S</a:t>
            </a:r>
            <a:r>
              <a:rPr lang="es" sz="1100"/>
              <a:t>egmentación de i</a:t>
            </a:r>
            <a:r>
              <a:rPr lang="es" sz="1100"/>
              <a:t>nstancias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7" name="Google Shape;117;p16"/>
          <p:cNvSpPr txBox="1"/>
          <p:nvPr/>
        </p:nvSpPr>
        <p:spPr>
          <a:xfrm>
            <a:off x="5421375" y="3876838"/>
            <a:ext cx="3000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 for the image goes to </a:t>
            </a:r>
            <a:r>
              <a:rPr b="1" lang="es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Mike Tamir</a:t>
            </a:r>
            <a:endParaRPr b="1"/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9255" l="0" r="0" t="0"/>
          <a:stretch/>
        </p:blipFill>
        <p:spPr>
          <a:xfrm>
            <a:off x="3992712" y="1397000"/>
            <a:ext cx="5062626" cy="248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408300" y="1299075"/>
            <a:ext cx="8010600" cy="10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Base 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 </a:t>
            </a:r>
            <a:r>
              <a:rPr lang="es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(Regional-Convolutional Neural Network)</a:t>
            </a:r>
            <a:endParaRPr sz="3500"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4815975" y="2778025"/>
            <a:ext cx="3554400" cy="9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Fue desarrollado por el  Facebok AI Research Team en abril del 2017, extiende de Faster R-CNN al cual le añade una rama para predecir 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máscaras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segmentación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en cada 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región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interés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(RoI).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50" y="2365572"/>
            <a:ext cx="3924851" cy="24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4933125" y="2397125"/>
            <a:ext cx="38934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Esta rama adicional es un pequeño FCN que se aplica a cada RoI para predecir una máscara de segmentación.</a:t>
            </a:r>
            <a:endParaRPr sz="1100"/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408300" y="1222875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 </a:t>
            </a:r>
            <a:r>
              <a:rPr lang="es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(Regional-Convolutional Neural Network)</a:t>
            </a:r>
            <a:endParaRPr b="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5" y="1717282"/>
            <a:ext cx="3893400" cy="307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15375"/>
            <a:ext cx="4283870" cy="18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4969525" y="2203025"/>
            <a:ext cx="38934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Mask R-CNN adopta el enfoque de dos etapas de Faster R-CNN, con una  primera etapa RPN y una segunda etapa para predecir en paralelo la clasificación y el cuadro delimitador</a:t>
            </a:r>
            <a:endParaRPr sz="1100"/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408300" y="1222875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 </a:t>
            </a:r>
            <a:r>
              <a:rPr lang="es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(Regional-Convolutional Neural Network)</a:t>
            </a:r>
            <a:endParaRPr b="0"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" y="1796263"/>
            <a:ext cx="3995844" cy="28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93225" y="2045325"/>
            <a:ext cx="3893400" cy="20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Average Precision (AP)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AP: % AP con IoU= 0.50:0.05:0.95(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métrica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primaria)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50 % AP con IoU= 0.50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75 % AP con IoU = 0.75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Across Scales: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Small : % de AP para objetos pequeños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Medium : % de AP para objetos medianos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 Large : % de AP para objetos grandes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IoU = Area de 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superposición</a:t>
            </a:r>
            <a:r>
              <a:rPr lang="es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/ area de union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408300" y="1299075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 </a:t>
            </a:r>
            <a:r>
              <a:rPr lang="es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(Regional-Convolutional Neural Network)</a:t>
            </a:r>
            <a:endParaRPr b="0"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575" y="1843550"/>
            <a:ext cx="4020625" cy="31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850" y="3592625"/>
            <a:ext cx="631371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408300" y="1299075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Mask R-CNN </a:t>
            </a:r>
            <a:r>
              <a:rPr lang="es" sz="195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(Regional-Convolutional Neural Network)</a:t>
            </a:r>
            <a:endParaRPr b="0"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536425" y="2324900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Experimentación</a:t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08300" y="1299075"/>
            <a:ext cx="7695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de aplicación</a:t>
            </a:r>
            <a:endParaRPr b="0"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536425" y="2324900"/>
            <a:ext cx="76953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0" lang="es"/>
              <a:t>Introducción</a:t>
            </a:r>
            <a:endParaRPr b="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0" lang="es"/>
              <a:t>Estado de arte</a:t>
            </a:r>
            <a:endParaRPr b="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0" lang="es"/>
              <a:t>Metodología </a:t>
            </a:r>
            <a:r>
              <a:rPr b="0" lang="es"/>
              <a:t>(en proceso)</a:t>
            </a:r>
            <a:endParaRPr b="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0" lang="es"/>
              <a:t>Experimentación y resultados (en proceso)</a:t>
            </a:r>
            <a:endParaRPr b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0" y="0"/>
            <a:ext cx="5204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013" y="605425"/>
            <a:ext cx="4295300" cy="24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537" y="605425"/>
            <a:ext cx="3230442" cy="24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613" y="3166325"/>
            <a:ext cx="2915063" cy="17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2963" y="3166325"/>
            <a:ext cx="3202085" cy="17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